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4045"/>
    <a:srgbClr val="40EC61"/>
    <a:srgbClr val="745056"/>
    <a:srgbClr val="4238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9B5BC8-DC74-4FFF-A77E-C23A292B6D4D}"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20312205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9B5BC8-DC74-4FFF-A77E-C23A292B6D4D}"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33783920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9B5BC8-DC74-4FFF-A77E-C23A292B6D4D}"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26256428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9B5BC8-DC74-4FFF-A77E-C23A292B6D4D}"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32909637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9B5BC8-DC74-4FFF-A77E-C23A292B6D4D}"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118959592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9B5BC8-DC74-4FFF-A77E-C23A292B6D4D}"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11589468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9B5BC8-DC74-4FFF-A77E-C23A292B6D4D}" type="datetimeFigureOut">
              <a:rPr lang="en-US" smtClean="0"/>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34935807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9B5BC8-DC74-4FFF-A77E-C23A292B6D4D}" type="datetimeFigureOut">
              <a:rPr lang="en-US" smtClean="0"/>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7948889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B5BC8-DC74-4FFF-A77E-C23A292B6D4D}" type="datetimeFigureOut">
              <a:rPr lang="en-US" smtClean="0"/>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18394033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9B5BC8-DC74-4FFF-A77E-C23A292B6D4D}"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98609709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9B5BC8-DC74-4FFF-A77E-C23A292B6D4D}"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B23DA9-1FD7-48AE-AF76-F2C26FE59E25}" type="slidenum">
              <a:rPr lang="en-US" smtClean="0"/>
              <a:t>‹#›</a:t>
            </a:fld>
            <a:endParaRPr lang="en-US"/>
          </a:p>
        </p:txBody>
      </p:sp>
    </p:spTree>
    <p:extLst>
      <p:ext uri="{BB962C8B-B14F-4D97-AF65-F5344CB8AC3E}">
        <p14:creationId xmlns:p14="http://schemas.microsoft.com/office/powerpoint/2010/main" val="227346306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B5BC8-DC74-4FFF-A77E-C23A292B6D4D}" type="datetimeFigureOut">
              <a:rPr lang="en-US" smtClean="0"/>
              <a:t>7/6/2020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23DA9-1FD7-48AE-AF76-F2C26FE59E25}" type="slidenum">
              <a:rPr lang="en-US" smtClean="0"/>
              <a:t>‹#›</a:t>
            </a:fld>
            <a:endParaRPr lang="en-US"/>
          </a:p>
        </p:txBody>
      </p:sp>
    </p:spTree>
    <p:extLst>
      <p:ext uri="{BB962C8B-B14F-4D97-AF65-F5344CB8AC3E}">
        <p14:creationId xmlns:p14="http://schemas.microsoft.com/office/powerpoint/2010/main" val="4052262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8" name="TextBox 7">
            <a:extLst>
              <a:ext uri="{FF2B5EF4-FFF2-40B4-BE49-F238E27FC236}">
                <a16:creationId xmlns:a16="http://schemas.microsoft.com/office/drawing/2014/main" id="{17619877-112C-4544-9E2A-73C06E421019}"/>
              </a:ext>
            </a:extLst>
          </p:cNvPr>
          <p:cNvSpPr txBox="1"/>
          <p:nvPr/>
        </p:nvSpPr>
        <p:spPr>
          <a:xfrm>
            <a:off x="3674378" y="2290227"/>
            <a:ext cx="3171038" cy="1138773"/>
          </a:xfrm>
          <a:prstGeom prst="rect">
            <a:avLst/>
          </a:prstGeom>
          <a:noFill/>
        </p:spPr>
        <p:txBody>
          <a:bodyPr wrap="square" rtlCol="0">
            <a:spAutoFit/>
          </a:bodyPr>
          <a:lstStyle/>
          <a:p>
            <a:pPr algn="ctr"/>
            <a:r>
              <a:rPr lang="en-US" sz="3400" b="1" dirty="0"/>
              <a:t>Genesis 1.26-31  Image</a:t>
            </a:r>
          </a:p>
        </p:txBody>
      </p:sp>
      <p:sp>
        <p:nvSpPr>
          <p:cNvPr id="9" name="TextBox 8">
            <a:extLst>
              <a:ext uri="{FF2B5EF4-FFF2-40B4-BE49-F238E27FC236}">
                <a16:creationId xmlns:a16="http://schemas.microsoft.com/office/drawing/2014/main" id="{48676275-31E3-4696-9B8E-0E6ADFF38370}"/>
              </a:ext>
            </a:extLst>
          </p:cNvPr>
          <p:cNvSpPr txBox="1"/>
          <p:nvPr/>
        </p:nvSpPr>
        <p:spPr>
          <a:xfrm>
            <a:off x="0" y="6457890"/>
            <a:ext cx="9144000" cy="400110"/>
          </a:xfrm>
          <a:prstGeom prst="rect">
            <a:avLst/>
          </a:prstGeom>
          <a:noFill/>
        </p:spPr>
        <p:txBody>
          <a:bodyPr wrap="square" rtlCol="0">
            <a:spAutoFit/>
          </a:bodyPr>
          <a:lstStyle/>
          <a:p>
            <a:r>
              <a:rPr lang="en-US" sz="2000" dirty="0">
                <a:solidFill>
                  <a:schemeClr val="bg1"/>
                </a:solidFill>
              </a:rPr>
              <a:t>Painting by Thomas Cole / from wikiart.org</a:t>
            </a:r>
          </a:p>
        </p:txBody>
      </p:sp>
    </p:spTree>
    <p:extLst>
      <p:ext uri="{BB962C8B-B14F-4D97-AF65-F5344CB8AC3E}">
        <p14:creationId xmlns:p14="http://schemas.microsoft.com/office/powerpoint/2010/main" val="30723875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2708434"/>
          </a:xfrm>
          <a:prstGeom prst="rect">
            <a:avLst/>
          </a:prstGeom>
          <a:solidFill>
            <a:srgbClr val="5E4045"/>
          </a:solidFill>
        </p:spPr>
        <p:txBody>
          <a:bodyPr wrap="square" rtlCol="0">
            <a:spAutoFit/>
          </a:bodyPr>
          <a:lstStyle/>
          <a:p>
            <a:r>
              <a:rPr lang="en-US" sz="3400" dirty="0">
                <a:solidFill>
                  <a:schemeClr val="bg1"/>
                </a:solidFill>
              </a:rPr>
              <a:t>Genesis 1.28:  God blessed them and said to them, “Be fruitful and increase in number; </a:t>
            </a:r>
            <a:r>
              <a:rPr lang="en-US" sz="3400" b="1" dirty="0">
                <a:solidFill>
                  <a:srgbClr val="FFFF00"/>
                </a:solidFill>
              </a:rPr>
              <a:t>fill the earth </a:t>
            </a:r>
            <a:r>
              <a:rPr lang="en-US" sz="3400" b="1" u="sng" dirty="0">
                <a:solidFill>
                  <a:srgbClr val="FFFF00"/>
                </a:solidFill>
              </a:rPr>
              <a:t>and</a:t>
            </a:r>
            <a:r>
              <a:rPr lang="en-US" sz="3400" b="1" dirty="0">
                <a:solidFill>
                  <a:srgbClr val="FFFF00"/>
                </a:solidFill>
              </a:rPr>
              <a:t> [</a:t>
            </a:r>
            <a:r>
              <a:rPr lang="en-US" sz="3400" b="1" i="1" dirty="0">
                <a:solidFill>
                  <a:srgbClr val="FFFF00"/>
                </a:solidFill>
              </a:rPr>
              <a:t>so as to</a:t>
            </a:r>
            <a:r>
              <a:rPr lang="en-US" sz="3400" b="1" dirty="0">
                <a:solidFill>
                  <a:srgbClr val="FFFF00"/>
                </a:solidFill>
              </a:rPr>
              <a:t>] subdue it</a:t>
            </a:r>
            <a:r>
              <a:rPr lang="en-US" sz="3400" dirty="0">
                <a:solidFill>
                  <a:schemeClr val="bg1"/>
                </a:solidFill>
              </a:rPr>
              <a:t>. Rule over the fish in the sea and the birds in the sky and over every living creature that moves on the ground.”</a:t>
            </a:r>
          </a:p>
        </p:txBody>
      </p:sp>
      <p:sp>
        <p:nvSpPr>
          <p:cNvPr id="6" name="Multiplication Sign 5">
            <a:extLst>
              <a:ext uri="{FF2B5EF4-FFF2-40B4-BE49-F238E27FC236}">
                <a16:creationId xmlns:a16="http://schemas.microsoft.com/office/drawing/2014/main" id="{D1441BB9-2D1F-4E8A-9463-0B7EDF06F247}"/>
              </a:ext>
            </a:extLst>
          </p:cNvPr>
          <p:cNvSpPr/>
          <p:nvPr/>
        </p:nvSpPr>
        <p:spPr>
          <a:xfrm>
            <a:off x="92279" y="1090569"/>
            <a:ext cx="645952" cy="562062"/>
          </a:xfrm>
          <a:prstGeom prst="mathMultiply">
            <a:avLst/>
          </a:prstGeom>
          <a:solidFill>
            <a:srgbClr val="40EC61">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11644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6370975"/>
          </a:xfrm>
          <a:prstGeom prst="rect">
            <a:avLst/>
          </a:prstGeom>
          <a:solidFill>
            <a:srgbClr val="5E4045"/>
          </a:solidFill>
        </p:spPr>
        <p:txBody>
          <a:bodyPr wrap="square" rtlCol="0">
            <a:spAutoFit/>
          </a:bodyPr>
          <a:lstStyle/>
          <a:p>
            <a:r>
              <a:rPr lang="en-US" sz="3400" dirty="0">
                <a:solidFill>
                  <a:schemeClr val="bg1"/>
                </a:solidFill>
              </a:rPr>
              <a:t>Genesis 1.28:  God blessed them and said to them, “</a:t>
            </a:r>
            <a:r>
              <a:rPr lang="en-US" sz="3400" b="1" dirty="0">
                <a:solidFill>
                  <a:srgbClr val="FFFF00"/>
                </a:solidFill>
              </a:rPr>
              <a:t>Be fruitful </a:t>
            </a:r>
            <a:r>
              <a:rPr lang="en-US" sz="3400" dirty="0">
                <a:solidFill>
                  <a:schemeClr val="bg1"/>
                </a:solidFill>
              </a:rPr>
              <a:t>and </a:t>
            </a:r>
            <a:r>
              <a:rPr lang="en-US" sz="3400" b="1" dirty="0">
                <a:solidFill>
                  <a:srgbClr val="FFFF00"/>
                </a:solidFill>
              </a:rPr>
              <a:t>increase in number</a:t>
            </a:r>
            <a:r>
              <a:rPr lang="en-US" sz="3400" dirty="0">
                <a:solidFill>
                  <a:schemeClr val="bg1"/>
                </a:solidFill>
              </a:rPr>
              <a:t>; fill the earth and subdue it...”</a:t>
            </a:r>
          </a:p>
          <a:p>
            <a:endParaRPr lang="en-US" sz="3400" dirty="0">
              <a:solidFill>
                <a:schemeClr val="bg1"/>
              </a:solidFill>
            </a:endParaRPr>
          </a:p>
          <a:p>
            <a:r>
              <a:rPr lang="en-US" sz="3400" dirty="0">
                <a:solidFill>
                  <a:schemeClr val="bg1"/>
                </a:solidFill>
              </a:rPr>
              <a:t>Matthew 28.18-20 NIV:  Then Jesus came to them and said, “All authority in heaven and on earth has been given to me. Therefore </a:t>
            </a:r>
            <a:r>
              <a:rPr lang="en-US" sz="3400" b="1" dirty="0">
                <a:solidFill>
                  <a:srgbClr val="FFFF00"/>
                </a:solidFill>
              </a:rPr>
              <a:t>go and make disciples of all nations</a:t>
            </a:r>
            <a:r>
              <a:rPr lang="en-US" sz="3400" dirty="0">
                <a:solidFill>
                  <a:schemeClr val="bg1"/>
                </a:solidFill>
              </a:rPr>
              <a:t>, baptizing them in the name of the Father and of the Son and of the Holy Spirit, and teaching them to obey everything I have commanded you. And surely I am with you always, to the very end of the age.”</a:t>
            </a:r>
          </a:p>
        </p:txBody>
      </p:sp>
    </p:spTree>
    <p:extLst>
      <p:ext uri="{BB962C8B-B14F-4D97-AF65-F5344CB8AC3E}">
        <p14:creationId xmlns:p14="http://schemas.microsoft.com/office/powerpoint/2010/main" val="1525693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2185214"/>
          </a:xfrm>
          <a:prstGeom prst="rect">
            <a:avLst/>
          </a:prstGeom>
          <a:solidFill>
            <a:srgbClr val="5E4045"/>
          </a:solidFill>
        </p:spPr>
        <p:txBody>
          <a:bodyPr wrap="square" rtlCol="0">
            <a:spAutoFit/>
          </a:bodyPr>
          <a:lstStyle/>
          <a:p>
            <a:r>
              <a:rPr lang="en-US" sz="3400" dirty="0">
                <a:solidFill>
                  <a:schemeClr val="bg1"/>
                </a:solidFill>
              </a:rPr>
              <a:t>Genesis 1.26:  Then God said, “Let us make mankind in our </a:t>
            </a:r>
            <a:r>
              <a:rPr lang="en-US" sz="3400" b="1" dirty="0">
                <a:solidFill>
                  <a:srgbClr val="FFFF00"/>
                </a:solidFill>
              </a:rPr>
              <a:t>image</a:t>
            </a:r>
            <a:r>
              <a:rPr lang="en-US" sz="3400" dirty="0">
                <a:solidFill>
                  <a:schemeClr val="bg1"/>
                </a:solidFill>
              </a:rPr>
              <a:t>, in our likeness...”</a:t>
            </a:r>
          </a:p>
          <a:p>
            <a:endParaRPr lang="en-US" sz="3400" dirty="0">
              <a:solidFill>
                <a:schemeClr val="bg1"/>
              </a:solidFill>
            </a:endParaRPr>
          </a:p>
          <a:p>
            <a:pPr algn="r"/>
            <a:r>
              <a:rPr lang="en-US" sz="3400" dirty="0">
                <a:solidFill>
                  <a:schemeClr val="bg1"/>
                </a:solidFill>
              </a:rPr>
              <a:t>we are to reflect God’s character</a:t>
            </a:r>
          </a:p>
        </p:txBody>
      </p:sp>
      <p:cxnSp>
        <p:nvCxnSpPr>
          <p:cNvPr id="4" name="Straight Arrow Connector 3">
            <a:extLst>
              <a:ext uri="{FF2B5EF4-FFF2-40B4-BE49-F238E27FC236}">
                <a16:creationId xmlns:a16="http://schemas.microsoft.com/office/drawing/2014/main" id="{B40575D5-8709-4612-A743-AFFAB43BE096}"/>
              </a:ext>
            </a:extLst>
          </p:cNvPr>
          <p:cNvCxnSpPr/>
          <p:nvPr/>
        </p:nvCxnSpPr>
        <p:spPr>
          <a:xfrm>
            <a:off x="3305262" y="1107347"/>
            <a:ext cx="251670" cy="53689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0265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4801314"/>
          </a:xfrm>
          <a:prstGeom prst="rect">
            <a:avLst/>
          </a:prstGeom>
          <a:solidFill>
            <a:srgbClr val="5E4045"/>
          </a:solidFill>
        </p:spPr>
        <p:txBody>
          <a:bodyPr wrap="square" rtlCol="0">
            <a:spAutoFit/>
          </a:bodyPr>
          <a:lstStyle/>
          <a:p>
            <a:r>
              <a:rPr lang="en-US" sz="3400" dirty="0">
                <a:solidFill>
                  <a:schemeClr val="bg1"/>
                </a:solidFill>
              </a:rPr>
              <a:t>Genesis 1.26:  Then God said, “Let us make mankind in our </a:t>
            </a:r>
            <a:r>
              <a:rPr lang="en-US" sz="3400" b="1" dirty="0">
                <a:solidFill>
                  <a:srgbClr val="FFFF00"/>
                </a:solidFill>
              </a:rPr>
              <a:t>image</a:t>
            </a:r>
            <a:r>
              <a:rPr lang="en-US" sz="3400" dirty="0">
                <a:solidFill>
                  <a:schemeClr val="bg1"/>
                </a:solidFill>
              </a:rPr>
              <a:t>, in our likeness...”</a:t>
            </a:r>
          </a:p>
          <a:p>
            <a:endParaRPr lang="en-US" sz="3400" dirty="0">
              <a:solidFill>
                <a:schemeClr val="bg1"/>
              </a:solidFill>
            </a:endParaRPr>
          </a:p>
          <a:p>
            <a:r>
              <a:rPr lang="en-US" sz="3400" dirty="0">
                <a:solidFill>
                  <a:schemeClr val="bg1"/>
                </a:solidFill>
              </a:rPr>
              <a:t>Colossians 1.15 NIV:  The Son is the </a:t>
            </a:r>
            <a:r>
              <a:rPr lang="en-US" sz="3400" b="1" dirty="0">
                <a:solidFill>
                  <a:srgbClr val="FFFF00"/>
                </a:solidFill>
              </a:rPr>
              <a:t>image</a:t>
            </a:r>
            <a:r>
              <a:rPr lang="en-US" sz="3400" dirty="0">
                <a:solidFill>
                  <a:schemeClr val="bg1"/>
                </a:solidFill>
              </a:rPr>
              <a:t> of the invisible God… </a:t>
            </a:r>
          </a:p>
          <a:p>
            <a:endParaRPr lang="en-US" sz="3400" dirty="0">
              <a:solidFill>
                <a:schemeClr val="bg1"/>
              </a:solidFill>
            </a:endParaRPr>
          </a:p>
          <a:p>
            <a:r>
              <a:rPr lang="en-US" sz="3400" dirty="0">
                <a:solidFill>
                  <a:schemeClr val="bg1"/>
                </a:solidFill>
              </a:rPr>
              <a:t>Romans 8.29 NIV:  For those God foreknew he also predestined to be conformed to the </a:t>
            </a:r>
            <a:r>
              <a:rPr lang="en-US" sz="3400" b="1" dirty="0">
                <a:solidFill>
                  <a:srgbClr val="FFFF00"/>
                </a:solidFill>
              </a:rPr>
              <a:t>image</a:t>
            </a:r>
            <a:r>
              <a:rPr lang="en-US" sz="3400" dirty="0">
                <a:solidFill>
                  <a:schemeClr val="bg1"/>
                </a:solidFill>
              </a:rPr>
              <a:t> of his Son... </a:t>
            </a:r>
          </a:p>
        </p:txBody>
      </p:sp>
    </p:spTree>
    <p:extLst>
      <p:ext uri="{BB962C8B-B14F-4D97-AF65-F5344CB8AC3E}">
        <p14:creationId xmlns:p14="http://schemas.microsoft.com/office/powerpoint/2010/main" val="26125003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4801314"/>
          </a:xfrm>
          <a:prstGeom prst="rect">
            <a:avLst/>
          </a:prstGeom>
          <a:solidFill>
            <a:srgbClr val="5E4045"/>
          </a:solidFill>
        </p:spPr>
        <p:txBody>
          <a:bodyPr wrap="square" rtlCol="0">
            <a:spAutoFit/>
          </a:bodyPr>
          <a:lstStyle/>
          <a:p>
            <a:r>
              <a:rPr lang="en-US" sz="3400" dirty="0">
                <a:solidFill>
                  <a:schemeClr val="bg1"/>
                </a:solidFill>
              </a:rPr>
              <a:t>Genesis 1.26:  Then God said, “Let us make mankind in our </a:t>
            </a:r>
            <a:r>
              <a:rPr lang="en-US" sz="3400" b="1" dirty="0">
                <a:solidFill>
                  <a:srgbClr val="FFFF00"/>
                </a:solidFill>
              </a:rPr>
              <a:t>image</a:t>
            </a:r>
            <a:r>
              <a:rPr lang="en-US" sz="3400" dirty="0">
                <a:solidFill>
                  <a:schemeClr val="bg1"/>
                </a:solidFill>
              </a:rPr>
              <a:t>, in our likeness...”</a:t>
            </a:r>
          </a:p>
          <a:p>
            <a:endParaRPr lang="en-US" sz="3400" dirty="0">
              <a:solidFill>
                <a:schemeClr val="bg1"/>
              </a:solidFill>
            </a:endParaRPr>
          </a:p>
          <a:p>
            <a:r>
              <a:rPr lang="en-US" sz="3400" dirty="0">
                <a:solidFill>
                  <a:schemeClr val="bg1"/>
                </a:solidFill>
              </a:rPr>
              <a:t>Ephesians 4.22-24 NIV:  You were taught, with regard to your former way of life, to put off your old self, which is being corrupted by its deceitful desires; to be made new in the attitude of your minds; and to put on the new self, </a:t>
            </a:r>
            <a:r>
              <a:rPr lang="en-US" sz="3400" b="1" dirty="0">
                <a:solidFill>
                  <a:srgbClr val="FFFF00"/>
                </a:solidFill>
              </a:rPr>
              <a:t>created to be like God in true righteousness and holiness</a:t>
            </a:r>
            <a:r>
              <a:rPr lang="en-US" sz="3400" dirty="0">
                <a:solidFill>
                  <a:schemeClr val="bg1"/>
                </a:solidFill>
              </a:rPr>
              <a:t>. </a:t>
            </a:r>
          </a:p>
        </p:txBody>
      </p:sp>
    </p:spTree>
    <p:extLst>
      <p:ext uri="{BB962C8B-B14F-4D97-AF65-F5344CB8AC3E}">
        <p14:creationId xmlns:p14="http://schemas.microsoft.com/office/powerpoint/2010/main" val="8681434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3754874"/>
          </a:xfrm>
          <a:prstGeom prst="rect">
            <a:avLst/>
          </a:prstGeom>
          <a:solidFill>
            <a:srgbClr val="5E4045"/>
          </a:solidFill>
        </p:spPr>
        <p:txBody>
          <a:bodyPr wrap="square" rtlCol="0">
            <a:spAutoFit/>
          </a:bodyPr>
          <a:lstStyle/>
          <a:p>
            <a:r>
              <a:rPr lang="en-US" sz="3400" dirty="0">
                <a:solidFill>
                  <a:schemeClr val="bg1"/>
                </a:solidFill>
              </a:rPr>
              <a:t>Genesis 1.26:  Then God said, “Let us make mankind in our </a:t>
            </a:r>
            <a:r>
              <a:rPr lang="en-US" sz="3400" b="1" dirty="0">
                <a:solidFill>
                  <a:srgbClr val="FFFF00"/>
                </a:solidFill>
              </a:rPr>
              <a:t>image</a:t>
            </a:r>
            <a:r>
              <a:rPr lang="en-US" sz="3400" dirty="0">
                <a:solidFill>
                  <a:schemeClr val="bg1"/>
                </a:solidFill>
              </a:rPr>
              <a:t>, in our likeness...”</a:t>
            </a:r>
          </a:p>
          <a:p>
            <a:endParaRPr lang="en-US" sz="3400" dirty="0">
              <a:solidFill>
                <a:schemeClr val="bg1"/>
              </a:solidFill>
            </a:endParaRPr>
          </a:p>
          <a:p>
            <a:r>
              <a:rPr lang="en-US" sz="3400" dirty="0">
                <a:solidFill>
                  <a:schemeClr val="bg1"/>
                </a:solidFill>
                <a:sym typeface="Wingdings 2" panose="05020102010507070707" pitchFamily="18" charset="2"/>
              </a:rPr>
              <a:t> </a:t>
            </a:r>
            <a:r>
              <a:rPr lang="en-US" sz="3400" b="1" dirty="0">
                <a:solidFill>
                  <a:srgbClr val="FFFF00"/>
                </a:solidFill>
                <a:sym typeface="Wingdings 2" panose="05020102010507070707" pitchFamily="18" charset="2"/>
              </a:rPr>
              <a:t>rule</a:t>
            </a:r>
            <a:r>
              <a:rPr lang="en-US" sz="3400" dirty="0">
                <a:solidFill>
                  <a:schemeClr val="bg1"/>
                </a:solidFill>
                <a:sym typeface="Wingdings 2" panose="05020102010507070707" pitchFamily="18" charset="2"/>
              </a:rPr>
              <a:t> creation in God’s name</a:t>
            </a:r>
          </a:p>
          <a:p>
            <a:r>
              <a:rPr lang="en-US" sz="3400" dirty="0">
                <a:solidFill>
                  <a:schemeClr val="bg1"/>
                </a:solidFill>
                <a:sym typeface="Wingdings 2" panose="05020102010507070707" pitchFamily="18" charset="2"/>
              </a:rPr>
              <a:t> </a:t>
            </a:r>
            <a:r>
              <a:rPr lang="en-US" sz="3400" b="1" dirty="0">
                <a:solidFill>
                  <a:srgbClr val="FFFF00"/>
                </a:solidFill>
                <a:sym typeface="Wingdings 2" panose="05020102010507070707" pitchFamily="18" charset="2"/>
              </a:rPr>
              <a:t>reproduce</a:t>
            </a:r>
            <a:r>
              <a:rPr lang="en-US" sz="3400" dirty="0">
                <a:solidFill>
                  <a:schemeClr val="bg1"/>
                </a:solidFill>
                <a:sym typeface="Wingdings 2" panose="05020102010507070707" pitchFamily="18" charset="2"/>
              </a:rPr>
              <a:t> the image of God in others</a:t>
            </a:r>
          </a:p>
          <a:p>
            <a:r>
              <a:rPr lang="en-US" sz="3400" dirty="0">
                <a:solidFill>
                  <a:schemeClr val="bg1"/>
                </a:solidFill>
                <a:sym typeface="Wingdings 2" panose="05020102010507070707" pitchFamily="18" charset="2"/>
              </a:rPr>
              <a:t> </a:t>
            </a:r>
            <a:r>
              <a:rPr lang="en-US" sz="3400" b="1" dirty="0">
                <a:solidFill>
                  <a:srgbClr val="FFFF00"/>
                </a:solidFill>
                <a:sym typeface="Wingdings 2" panose="05020102010507070707" pitchFamily="18" charset="2"/>
              </a:rPr>
              <a:t>reflect</a:t>
            </a:r>
            <a:r>
              <a:rPr lang="en-US" sz="3400" dirty="0">
                <a:solidFill>
                  <a:schemeClr val="bg1"/>
                </a:solidFill>
                <a:sym typeface="Wingdings 2" panose="05020102010507070707" pitchFamily="18" charset="2"/>
              </a:rPr>
              <a:t> God’s character</a:t>
            </a:r>
          </a:p>
          <a:p>
            <a:r>
              <a:rPr lang="en-US" sz="3400" dirty="0">
                <a:solidFill>
                  <a:schemeClr val="bg1"/>
                </a:solidFill>
                <a:sym typeface="Wingdings 2" panose="05020102010507070707" pitchFamily="18" charset="2"/>
              </a:rPr>
              <a:t> </a:t>
            </a:r>
            <a:r>
              <a:rPr lang="en-US" sz="3400" b="1" dirty="0">
                <a:solidFill>
                  <a:srgbClr val="FFFF00"/>
                </a:solidFill>
                <a:sym typeface="Wingdings 2" panose="05020102010507070707" pitchFamily="18" charset="2"/>
              </a:rPr>
              <a:t>represent</a:t>
            </a:r>
            <a:r>
              <a:rPr lang="en-US" sz="3400" dirty="0">
                <a:solidFill>
                  <a:schemeClr val="bg1"/>
                </a:solidFill>
                <a:sym typeface="Wingdings 2" panose="05020102010507070707" pitchFamily="18" charset="2"/>
              </a:rPr>
              <a:t> God in human interactions</a:t>
            </a:r>
            <a:endParaRPr lang="en-US" sz="3400" dirty="0">
              <a:solidFill>
                <a:schemeClr val="bg1"/>
              </a:solidFill>
            </a:endParaRPr>
          </a:p>
        </p:txBody>
      </p:sp>
    </p:spTree>
    <p:extLst>
      <p:ext uri="{BB962C8B-B14F-4D97-AF65-F5344CB8AC3E}">
        <p14:creationId xmlns:p14="http://schemas.microsoft.com/office/powerpoint/2010/main" val="422998853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5E4045"/>
        </a:solidFill>
        <a:effectLst/>
      </p:bgPr>
    </p:bg>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A0D79DF6-D397-4A8F-94B8-14BF0A90F3AF}"/>
              </a:ext>
            </a:extLst>
          </p:cNvPr>
          <p:cNvGrpSpPr/>
          <p:nvPr/>
        </p:nvGrpSpPr>
        <p:grpSpPr>
          <a:xfrm>
            <a:off x="151001" y="151003"/>
            <a:ext cx="2004970" cy="6235814"/>
            <a:chOff x="151001" y="151003"/>
            <a:chExt cx="2004970" cy="6235814"/>
          </a:xfrm>
        </p:grpSpPr>
        <p:sp>
          <p:nvSpPr>
            <p:cNvPr id="3" name="Flowchart: Connector 2">
              <a:extLst>
                <a:ext uri="{FF2B5EF4-FFF2-40B4-BE49-F238E27FC236}">
                  <a16:creationId xmlns:a16="http://schemas.microsoft.com/office/drawing/2014/main" id="{044D1EBB-EFC1-463C-B265-9F26CEB9E526}"/>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27" name="Flowchart: Connector 26">
              <a:extLst>
                <a:ext uri="{FF2B5EF4-FFF2-40B4-BE49-F238E27FC236}">
                  <a16:creationId xmlns:a16="http://schemas.microsoft.com/office/drawing/2014/main" id="{DF8244D0-7DC5-4EDC-A70E-2A3E3DA83D0B}"/>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Family</a:t>
              </a:r>
            </a:p>
          </p:txBody>
        </p:sp>
        <p:sp>
          <p:nvSpPr>
            <p:cNvPr id="28" name="Flowchart: Connector 27">
              <a:extLst>
                <a:ext uri="{FF2B5EF4-FFF2-40B4-BE49-F238E27FC236}">
                  <a16:creationId xmlns:a16="http://schemas.microsoft.com/office/drawing/2014/main" id="{AC090BEC-94C2-46E9-950C-FBD028773A1F}"/>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Creation</a:t>
              </a:r>
            </a:p>
          </p:txBody>
        </p:sp>
        <p:cxnSp>
          <p:nvCxnSpPr>
            <p:cNvPr id="30" name="Straight Connector 29">
              <a:extLst>
                <a:ext uri="{FF2B5EF4-FFF2-40B4-BE49-F238E27FC236}">
                  <a16:creationId xmlns:a16="http://schemas.microsoft.com/office/drawing/2014/main" id="{516F859C-2285-4879-95E8-713B7C473C59}"/>
                </a:ext>
              </a:extLst>
            </p:cNvPr>
            <p:cNvCxnSpPr>
              <a:stCxn id="3" idx="4"/>
              <a:endCxn id="27"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0FBCF7F-5DF6-4AFE-A352-3453461DB5F2}"/>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E7D9407F-62FA-4F7C-B3BB-0A86F58996A4}"/>
              </a:ext>
            </a:extLst>
          </p:cNvPr>
          <p:cNvSpPr txBox="1"/>
          <p:nvPr/>
        </p:nvSpPr>
        <p:spPr>
          <a:xfrm>
            <a:off x="2155972" y="2170769"/>
            <a:ext cx="2416028" cy="2185214"/>
          </a:xfrm>
          <a:prstGeom prst="rect">
            <a:avLst/>
          </a:prstGeom>
          <a:solidFill>
            <a:srgbClr val="5E4045"/>
          </a:solidFill>
        </p:spPr>
        <p:txBody>
          <a:bodyPr wrap="square" rtlCol="0">
            <a:spAutoFit/>
          </a:bodyPr>
          <a:lstStyle/>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reflect</a:t>
            </a:r>
            <a:endParaRPr lang="en-US" sz="3400" dirty="0">
              <a:solidFill>
                <a:schemeClr val="bg1"/>
              </a:solidFill>
              <a:sym typeface="Wingdings 2" panose="05020102010507070707" pitchFamily="18" charset="2"/>
            </a:endParaRP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represent</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reproduce</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rule</a:t>
            </a:r>
            <a:endParaRPr lang="en-US" sz="3400" dirty="0">
              <a:solidFill>
                <a:schemeClr val="bg1"/>
              </a:solidFill>
              <a:sym typeface="Wingdings 2" panose="05020102010507070707" pitchFamily="18" charset="2"/>
            </a:endParaRPr>
          </a:p>
        </p:txBody>
      </p:sp>
    </p:spTree>
    <p:extLst>
      <p:ext uri="{BB962C8B-B14F-4D97-AF65-F5344CB8AC3E}">
        <p14:creationId xmlns:p14="http://schemas.microsoft.com/office/powerpoint/2010/main" val="36367668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5E4045"/>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7917E0-DFB8-4F16-96AB-E3997DCC9568}"/>
              </a:ext>
            </a:extLst>
          </p:cNvPr>
          <p:cNvSpPr txBox="1"/>
          <p:nvPr/>
        </p:nvSpPr>
        <p:spPr>
          <a:xfrm>
            <a:off x="2155972" y="2170769"/>
            <a:ext cx="2416028" cy="2185214"/>
          </a:xfrm>
          <a:prstGeom prst="rect">
            <a:avLst/>
          </a:prstGeom>
          <a:solidFill>
            <a:srgbClr val="5E4045"/>
          </a:solidFill>
        </p:spPr>
        <p:txBody>
          <a:bodyPr wrap="square" rtlCol="0">
            <a:spAutoFit/>
          </a:bodyPr>
          <a:lstStyle/>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reflect</a:t>
            </a:r>
            <a:endParaRPr lang="en-US" sz="3400" dirty="0">
              <a:solidFill>
                <a:schemeClr val="bg1"/>
              </a:solidFill>
              <a:sym typeface="Wingdings 2" panose="05020102010507070707" pitchFamily="18" charset="2"/>
            </a:endParaRP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represent</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reproduce</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rule</a:t>
            </a:r>
            <a:endParaRPr lang="en-US" sz="3400" dirty="0">
              <a:solidFill>
                <a:schemeClr val="bg1"/>
              </a:solidFill>
              <a:sym typeface="Wingdings 2" panose="05020102010507070707" pitchFamily="18" charset="2"/>
            </a:endParaRPr>
          </a:p>
        </p:txBody>
      </p:sp>
      <p:grpSp>
        <p:nvGrpSpPr>
          <p:cNvPr id="32" name="Group 31">
            <a:extLst>
              <a:ext uri="{FF2B5EF4-FFF2-40B4-BE49-F238E27FC236}">
                <a16:creationId xmlns:a16="http://schemas.microsoft.com/office/drawing/2014/main" id="{A0D79DF6-D397-4A8F-94B8-14BF0A90F3AF}"/>
              </a:ext>
            </a:extLst>
          </p:cNvPr>
          <p:cNvGrpSpPr/>
          <p:nvPr/>
        </p:nvGrpSpPr>
        <p:grpSpPr>
          <a:xfrm>
            <a:off x="151001" y="151003"/>
            <a:ext cx="2004970" cy="6235814"/>
            <a:chOff x="151001" y="151003"/>
            <a:chExt cx="2004970" cy="6235814"/>
          </a:xfrm>
        </p:grpSpPr>
        <p:sp>
          <p:nvSpPr>
            <p:cNvPr id="3" name="Flowchart: Connector 2">
              <a:extLst>
                <a:ext uri="{FF2B5EF4-FFF2-40B4-BE49-F238E27FC236}">
                  <a16:creationId xmlns:a16="http://schemas.microsoft.com/office/drawing/2014/main" id="{044D1EBB-EFC1-463C-B265-9F26CEB9E526}"/>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27" name="Flowchart: Connector 26">
              <a:extLst>
                <a:ext uri="{FF2B5EF4-FFF2-40B4-BE49-F238E27FC236}">
                  <a16:creationId xmlns:a16="http://schemas.microsoft.com/office/drawing/2014/main" id="{DF8244D0-7DC5-4EDC-A70E-2A3E3DA83D0B}"/>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Family</a:t>
              </a:r>
            </a:p>
          </p:txBody>
        </p:sp>
        <p:sp>
          <p:nvSpPr>
            <p:cNvPr id="28" name="Flowchart: Connector 27">
              <a:extLst>
                <a:ext uri="{FF2B5EF4-FFF2-40B4-BE49-F238E27FC236}">
                  <a16:creationId xmlns:a16="http://schemas.microsoft.com/office/drawing/2014/main" id="{AC090BEC-94C2-46E9-950C-FBD028773A1F}"/>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Creation</a:t>
              </a:r>
            </a:p>
          </p:txBody>
        </p:sp>
        <p:cxnSp>
          <p:nvCxnSpPr>
            <p:cNvPr id="30" name="Straight Connector 29">
              <a:extLst>
                <a:ext uri="{FF2B5EF4-FFF2-40B4-BE49-F238E27FC236}">
                  <a16:creationId xmlns:a16="http://schemas.microsoft.com/office/drawing/2014/main" id="{516F859C-2285-4879-95E8-713B7C473C59}"/>
                </a:ext>
              </a:extLst>
            </p:cNvPr>
            <p:cNvCxnSpPr>
              <a:stCxn id="3" idx="4"/>
              <a:endCxn id="27"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0FBCF7F-5DF6-4AFE-A352-3453461DB5F2}"/>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B3060AB0-0D34-4372-8DA7-50F040A353F2}"/>
              </a:ext>
            </a:extLst>
          </p:cNvPr>
          <p:cNvGrpSpPr/>
          <p:nvPr/>
        </p:nvGrpSpPr>
        <p:grpSpPr>
          <a:xfrm>
            <a:off x="4572000" y="145469"/>
            <a:ext cx="2004970" cy="6235814"/>
            <a:chOff x="151001" y="151003"/>
            <a:chExt cx="2004970" cy="6235814"/>
          </a:xfrm>
        </p:grpSpPr>
        <p:sp>
          <p:nvSpPr>
            <p:cNvPr id="34" name="Flowchart: Connector 33">
              <a:extLst>
                <a:ext uri="{FF2B5EF4-FFF2-40B4-BE49-F238E27FC236}">
                  <a16:creationId xmlns:a16="http://schemas.microsoft.com/office/drawing/2014/main" id="{481C8A72-0836-4E6F-95F2-94327DB42A9E}"/>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35" name="Flowchart: Connector 34">
              <a:extLst>
                <a:ext uri="{FF2B5EF4-FFF2-40B4-BE49-F238E27FC236}">
                  <a16:creationId xmlns:a16="http://schemas.microsoft.com/office/drawing/2014/main" id="{E3F4226C-3F8D-4237-88B2-E75C136D7177}"/>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Israel</a:t>
              </a:r>
            </a:p>
          </p:txBody>
        </p:sp>
        <p:sp>
          <p:nvSpPr>
            <p:cNvPr id="36" name="Flowchart: Connector 35">
              <a:extLst>
                <a:ext uri="{FF2B5EF4-FFF2-40B4-BE49-F238E27FC236}">
                  <a16:creationId xmlns:a16="http://schemas.microsoft.com/office/drawing/2014/main" id="{75227479-C0AF-4836-A7DF-81817D609227}"/>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Nations</a:t>
              </a:r>
            </a:p>
          </p:txBody>
        </p:sp>
        <p:cxnSp>
          <p:nvCxnSpPr>
            <p:cNvPr id="37" name="Straight Connector 36">
              <a:extLst>
                <a:ext uri="{FF2B5EF4-FFF2-40B4-BE49-F238E27FC236}">
                  <a16:creationId xmlns:a16="http://schemas.microsoft.com/office/drawing/2014/main" id="{FCBC3A38-CDF2-4385-B058-5B95E05BADA4}"/>
                </a:ext>
              </a:extLst>
            </p:cNvPr>
            <p:cNvCxnSpPr>
              <a:stCxn id="34" idx="4"/>
              <a:endCxn id="35"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D177C7B-E031-4B3A-98FE-E12ECB519A5D}"/>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355427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5E4045"/>
        </a:solidFill>
        <a:effectLst/>
      </p:bgPr>
    </p:bg>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A0D79DF6-D397-4A8F-94B8-14BF0A90F3AF}"/>
              </a:ext>
            </a:extLst>
          </p:cNvPr>
          <p:cNvGrpSpPr/>
          <p:nvPr/>
        </p:nvGrpSpPr>
        <p:grpSpPr>
          <a:xfrm>
            <a:off x="151001" y="151003"/>
            <a:ext cx="2004970" cy="6235814"/>
            <a:chOff x="151001" y="151003"/>
            <a:chExt cx="2004970" cy="6235814"/>
          </a:xfrm>
        </p:grpSpPr>
        <p:sp>
          <p:nvSpPr>
            <p:cNvPr id="3" name="Flowchart: Connector 2">
              <a:extLst>
                <a:ext uri="{FF2B5EF4-FFF2-40B4-BE49-F238E27FC236}">
                  <a16:creationId xmlns:a16="http://schemas.microsoft.com/office/drawing/2014/main" id="{044D1EBB-EFC1-463C-B265-9F26CEB9E526}"/>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27" name="Flowchart: Connector 26">
              <a:extLst>
                <a:ext uri="{FF2B5EF4-FFF2-40B4-BE49-F238E27FC236}">
                  <a16:creationId xmlns:a16="http://schemas.microsoft.com/office/drawing/2014/main" id="{DF8244D0-7DC5-4EDC-A70E-2A3E3DA83D0B}"/>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Family</a:t>
              </a:r>
            </a:p>
          </p:txBody>
        </p:sp>
        <p:sp>
          <p:nvSpPr>
            <p:cNvPr id="28" name="Flowchart: Connector 27">
              <a:extLst>
                <a:ext uri="{FF2B5EF4-FFF2-40B4-BE49-F238E27FC236}">
                  <a16:creationId xmlns:a16="http://schemas.microsoft.com/office/drawing/2014/main" id="{AC090BEC-94C2-46E9-950C-FBD028773A1F}"/>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Creation</a:t>
              </a:r>
            </a:p>
          </p:txBody>
        </p:sp>
        <p:cxnSp>
          <p:nvCxnSpPr>
            <p:cNvPr id="30" name="Straight Connector 29">
              <a:extLst>
                <a:ext uri="{FF2B5EF4-FFF2-40B4-BE49-F238E27FC236}">
                  <a16:creationId xmlns:a16="http://schemas.microsoft.com/office/drawing/2014/main" id="{516F859C-2285-4879-95E8-713B7C473C59}"/>
                </a:ext>
              </a:extLst>
            </p:cNvPr>
            <p:cNvCxnSpPr>
              <a:stCxn id="3" idx="4"/>
              <a:endCxn id="27"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0FBCF7F-5DF6-4AFE-A352-3453461DB5F2}"/>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grpSp>
        <p:nvGrpSpPr>
          <p:cNvPr id="33" name="Group 32">
            <a:extLst>
              <a:ext uri="{FF2B5EF4-FFF2-40B4-BE49-F238E27FC236}">
                <a16:creationId xmlns:a16="http://schemas.microsoft.com/office/drawing/2014/main" id="{B3060AB0-0D34-4372-8DA7-50F040A353F2}"/>
              </a:ext>
            </a:extLst>
          </p:cNvPr>
          <p:cNvGrpSpPr/>
          <p:nvPr/>
        </p:nvGrpSpPr>
        <p:grpSpPr>
          <a:xfrm>
            <a:off x="4572000" y="145469"/>
            <a:ext cx="2004970" cy="6235814"/>
            <a:chOff x="151001" y="151003"/>
            <a:chExt cx="2004970" cy="6235814"/>
          </a:xfrm>
        </p:grpSpPr>
        <p:sp>
          <p:nvSpPr>
            <p:cNvPr id="34" name="Flowchart: Connector 33">
              <a:extLst>
                <a:ext uri="{FF2B5EF4-FFF2-40B4-BE49-F238E27FC236}">
                  <a16:creationId xmlns:a16="http://schemas.microsoft.com/office/drawing/2014/main" id="{481C8A72-0836-4E6F-95F2-94327DB42A9E}"/>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35" name="Flowchart: Connector 34">
              <a:extLst>
                <a:ext uri="{FF2B5EF4-FFF2-40B4-BE49-F238E27FC236}">
                  <a16:creationId xmlns:a16="http://schemas.microsoft.com/office/drawing/2014/main" id="{E3F4226C-3F8D-4237-88B2-E75C136D7177}"/>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Israel</a:t>
              </a:r>
            </a:p>
          </p:txBody>
        </p:sp>
        <p:sp>
          <p:nvSpPr>
            <p:cNvPr id="36" name="Flowchart: Connector 35">
              <a:extLst>
                <a:ext uri="{FF2B5EF4-FFF2-40B4-BE49-F238E27FC236}">
                  <a16:creationId xmlns:a16="http://schemas.microsoft.com/office/drawing/2014/main" id="{75227479-C0AF-4836-A7DF-81817D609227}"/>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Nations</a:t>
              </a:r>
            </a:p>
          </p:txBody>
        </p:sp>
        <p:cxnSp>
          <p:nvCxnSpPr>
            <p:cNvPr id="37" name="Straight Connector 36">
              <a:extLst>
                <a:ext uri="{FF2B5EF4-FFF2-40B4-BE49-F238E27FC236}">
                  <a16:creationId xmlns:a16="http://schemas.microsoft.com/office/drawing/2014/main" id="{FCBC3A38-CDF2-4385-B058-5B95E05BADA4}"/>
                </a:ext>
              </a:extLst>
            </p:cNvPr>
            <p:cNvCxnSpPr>
              <a:stCxn id="34" idx="4"/>
              <a:endCxn id="35"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6D177C7B-E031-4B3A-98FE-E12ECB519A5D}"/>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574DD799-7192-4172-BE21-6833255973E4}"/>
              </a:ext>
            </a:extLst>
          </p:cNvPr>
          <p:cNvGrpSpPr/>
          <p:nvPr/>
        </p:nvGrpSpPr>
        <p:grpSpPr>
          <a:xfrm>
            <a:off x="6897148" y="145469"/>
            <a:ext cx="2004970" cy="6235814"/>
            <a:chOff x="151001" y="151003"/>
            <a:chExt cx="2004970" cy="6235814"/>
          </a:xfrm>
        </p:grpSpPr>
        <p:sp>
          <p:nvSpPr>
            <p:cNvPr id="40" name="Flowchart: Connector 39">
              <a:extLst>
                <a:ext uri="{FF2B5EF4-FFF2-40B4-BE49-F238E27FC236}">
                  <a16:creationId xmlns:a16="http://schemas.microsoft.com/office/drawing/2014/main" id="{048499DC-6D3D-48A1-958D-A6D1DD58E3F4}"/>
                </a:ext>
              </a:extLst>
            </p:cNvPr>
            <p:cNvSpPr/>
            <p:nvPr/>
          </p:nvSpPr>
          <p:spPr>
            <a:xfrm>
              <a:off x="151001" y="151003"/>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God</a:t>
              </a:r>
            </a:p>
          </p:txBody>
        </p:sp>
        <p:sp>
          <p:nvSpPr>
            <p:cNvPr id="41" name="Flowchart: Connector 40">
              <a:extLst>
                <a:ext uri="{FF2B5EF4-FFF2-40B4-BE49-F238E27FC236}">
                  <a16:creationId xmlns:a16="http://schemas.microsoft.com/office/drawing/2014/main" id="{0E9CB00A-FA16-466F-911B-26F568F85C7F}"/>
                </a:ext>
              </a:extLst>
            </p:cNvPr>
            <p:cNvSpPr/>
            <p:nvPr/>
          </p:nvSpPr>
          <p:spPr>
            <a:xfrm>
              <a:off x="151001" y="2325149"/>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Church</a:t>
              </a:r>
            </a:p>
          </p:txBody>
        </p:sp>
        <p:sp>
          <p:nvSpPr>
            <p:cNvPr id="42" name="Flowchart: Connector 41">
              <a:extLst>
                <a:ext uri="{FF2B5EF4-FFF2-40B4-BE49-F238E27FC236}">
                  <a16:creationId xmlns:a16="http://schemas.microsoft.com/office/drawing/2014/main" id="{72E0D39D-FDE0-47D1-97C7-9955B1AC0D59}"/>
                </a:ext>
              </a:extLst>
            </p:cNvPr>
            <p:cNvSpPr/>
            <p:nvPr/>
          </p:nvSpPr>
          <p:spPr>
            <a:xfrm>
              <a:off x="151001" y="4499295"/>
              <a:ext cx="2004970" cy="188752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Peoples</a:t>
              </a:r>
            </a:p>
          </p:txBody>
        </p:sp>
        <p:cxnSp>
          <p:nvCxnSpPr>
            <p:cNvPr id="43" name="Straight Connector 42">
              <a:extLst>
                <a:ext uri="{FF2B5EF4-FFF2-40B4-BE49-F238E27FC236}">
                  <a16:creationId xmlns:a16="http://schemas.microsoft.com/office/drawing/2014/main" id="{0692CC54-C294-44EB-9543-7B5790610E2F}"/>
                </a:ext>
              </a:extLst>
            </p:cNvPr>
            <p:cNvCxnSpPr>
              <a:stCxn id="40" idx="4"/>
              <a:endCxn id="41" idx="0"/>
            </p:cNvCxnSpPr>
            <p:nvPr/>
          </p:nvCxnSpPr>
          <p:spPr>
            <a:xfrm>
              <a:off x="1153486" y="2038525"/>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AC2542F-EE2F-44E6-BA26-433E23C5A56A}"/>
                </a:ext>
              </a:extLst>
            </p:cNvPr>
            <p:cNvCxnSpPr/>
            <p:nvPr/>
          </p:nvCxnSpPr>
          <p:spPr>
            <a:xfrm>
              <a:off x="1153486" y="4212671"/>
              <a:ext cx="0" cy="286624"/>
            </a:xfrm>
            <a:prstGeom prst="line">
              <a:avLst/>
            </a:prstGeom>
            <a:ln w="254000"/>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4E73F121-AA70-4C89-AE04-1491A32C29B2}"/>
              </a:ext>
            </a:extLst>
          </p:cNvPr>
          <p:cNvSpPr txBox="1"/>
          <p:nvPr/>
        </p:nvSpPr>
        <p:spPr>
          <a:xfrm>
            <a:off x="2155972" y="2170769"/>
            <a:ext cx="2416028" cy="2185214"/>
          </a:xfrm>
          <a:prstGeom prst="rect">
            <a:avLst/>
          </a:prstGeom>
          <a:solidFill>
            <a:srgbClr val="5E4045"/>
          </a:solidFill>
        </p:spPr>
        <p:txBody>
          <a:bodyPr wrap="square" rtlCol="0">
            <a:spAutoFit/>
          </a:bodyPr>
          <a:lstStyle/>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reflect</a:t>
            </a:r>
            <a:endParaRPr lang="en-US" sz="3400" dirty="0">
              <a:solidFill>
                <a:schemeClr val="bg1"/>
              </a:solidFill>
              <a:sym typeface="Wingdings 2" panose="05020102010507070707" pitchFamily="18" charset="2"/>
            </a:endParaRP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represent</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reproduce</a:t>
            </a:r>
          </a:p>
          <a:p>
            <a:r>
              <a:rPr lang="en-US" sz="3400" dirty="0">
                <a:solidFill>
                  <a:schemeClr val="bg1"/>
                </a:solidFill>
                <a:sym typeface="Wingdings 2" panose="05020102010507070707" pitchFamily="18" charset="2"/>
              </a:rPr>
              <a:t> </a:t>
            </a:r>
            <a:r>
              <a:rPr lang="en-US" sz="3400" dirty="0">
                <a:solidFill>
                  <a:srgbClr val="FFFF00"/>
                </a:solidFill>
                <a:sym typeface="Wingdings 2" panose="05020102010507070707" pitchFamily="18" charset="2"/>
              </a:rPr>
              <a:t>rule</a:t>
            </a:r>
            <a:endParaRPr lang="en-US" sz="3400" dirty="0">
              <a:solidFill>
                <a:schemeClr val="bg1"/>
              </a:solidFill>
              <a:sym typeface="Wingdings 2" panose="05020102010507070707" pitchFamily="18" charset="2"/>
            </a:endParaRPr>
          </a:p>
        </p:txBody>
      </p:sp>
    </p:spTree>
    <p:extLst>
      <p:ext uri="{BB962C8B-B14F-4D97-AF65-F5344CB8AC3E}">
        <p14:creationId xmlns:p14="http://schemas.microsoft.com/office/powerpoint/2010/main" val="6087682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0" y="0"/>
            <a:ext cx="9143999" cy="1661993"/>
          </a:xfrm>
          <a:prstGeom prst="rect">
            <a:avLst/>
          </a:prstGeom>
          <a:solidFill>
            <a:srgbClr val="5E4045"/>
          </a:solidFill>
        </p:spPr>
        <p:txBody>
          <a:bodyPr wrap="square" rtlCol="0">
            <a:spAutoFit/>
          </a:bodyPr>
          <a:lstStyle/>
          <a:p>
            <a:r>
              <a:rPr lang="en-US" sz="3400" dirty="0">
                <a:solidFill>
                  <a:schemeClr val="bg1"/>
                </a:solidFill>
              </a:rPr>
              <a:t>God said, “Let us make mankind in our image...”</a:t>
            </a:r>
          </a:p>
          <a:p>
            <a:endParaRPr lang="en-US" sz="3400" dirty="0">
              <a:solidFill>
                <a:schemeClr val="bg1"/>
              </a:solidFill>
            </a:endParaRPr>
          </a:p>
          <a:p>
            <a:pPr algn="r"/>
            <a:r>
              <a:rPr lang="en-US" sz="3400" dirty="0">
                <a:solidFill>
                  <a:srgbClr val="FFFF00"/>
                </a:solidFill>
              </a:rPr>
              <a:t>Therefore every human life is sacred.</a:t>
            </a:r>
          </a:p>
        </p:txBody>
      </p:sp>
    </p:spTree>
    <p:extLst>
      <p:ext uri="{BB962C8B-B14F-4D97-AF65-F5344CB8AC3E}">
        <p14:creationId xmlns:p14="http://schemas.microsoft.com/office/powerpoint/2010/main" val="42210354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0" y="0"/>
            <a:ext cx="8363824" cy="6894195"/>
          </a:xfrm>
          <a:prstGeom prst="rect">
            <a:avLst/>
          </a:prstGeom>
          <a:solidFill>
            <a:srgbClr val="5E4045"/>
          </a:solidFill>
        </p:spPr>
        <p:txBody>
          <a:bodyPr wrap="square" rtlCol="0">
            <a:spAutoFit/>
          </a:bodyPr>
          <a:lstStyle/>
          <a:p>
            <a:r>
              <a:rPr lang="en-US" sz="3400" dirty="0">
                <a:solidFill>
                  <a:schemeClr val="bg1"/>
                </a:solidFill>
              </a:rPr>
              <a:t>Genesis 1.26-28 NIV:  Then God said, “Let us make mankind in our image, in our likeness, so that they may rule over the fish in the sea and the birds in the sky, over the livestock and all the wild animals, and over all the creatures that move along the ground.”  So God created mankind in his own image, in the image of God he created them; male and female he created them.  God blessed them and said to them, “Be fruitful and increase in number; fill the earth and subdue it. Rule over the fish in the sea and the birds in the sky and over every living creature that moves on the ground.”</a:t>
            </a:r>
          </a:p>
        </p:txBody>
      </p:sp>
    </p:spTree>
    <p:extLst>
      <p:ext uri="{BB962C8B-B14F-4D97-AF65-F5344CB8AC3E}">
        <p14:creationId xmlns:p14="http://schemas.microsoft.com/office/powerpoint/2010/main" val="17617186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0" y="0"/>
            <a:ext cx="9143999" cy="2185214"/>
          </a:xfrm>
          <a:prstGeom prst="rect">
            <a:avLst/>
          </a:prstGeom>
          <a:solidFill>
            <a:srgbClr val="5E4045"/>
          </a:solidFill>
        </p:spPr>
        <p:txBody>
          <a:bodyPr wrap="square" rtlCol="0">
            <a:spAutoFit/>
          </a:bodyPr>
          <a:lstStyle/>
          <a:p>
            <a:r>
              <a:rPr lang="en-US" sz="3400" dirty="0">
                <a:solidFill>
                  <a:schemeClr val="bg1"/>
                </a:solidFill>
              </a:rPr>
              <a:t>God said, “Let us make mankind in our image...”</a:t>
            </a:r>
          </a:p>
          <a:p>
            <a:endParaRPr lang="en-US" sz="3400" dirty="0">
              <a:solidFill>
                <a:schemeClr val="bg1"/>
              </a:solidFill>
            </a:endParaRPr>
          </a:p>
          <a:p>
            <a:pPr algn="r"/>
            <a:r>
              <a:rPr lang="en-US" sz="3400" dirty="0">
                <a:solidFill>
                  <a:srgbClr val="FFFF00"/>
                </a:solidFill>
              </a:rPr>
              <a:t>Therefore you have </a:t>
            </a:r>
            <a:r>
              <a:rPr lang="en-US" sz="3400" i="1" dirty="0">
                <a:solidFill>
                  <a:srgbClr val="FFFF00"/>
                </a:solidFill>
              </a:rPr>
              <a:t>unalterable</a:t>
            </a:r>
            <a:r>
              <a:rPr lang="en-US" sz="3400" dirty="0">
                <a:solidFill>
                  <a:srgbClr val="FFFF00"/>
                </a:solidFill>
              </a:rPr>
              <a:t> </a:t>
            </a:r>
          </a:p>
          <a:p>
            <a:pPr algn="r"/>
            <a:r>
              <a:rPr lang="en-US" sz="3400" dirty="0">
                <a:solidFill>
                  <a:srgbClr val="FFFF00"/>
                </a:solidFill>
              </a:rPr>
              <a:t>value, purpose, validation, identity, significance…</a:t>
            </a:r>
          </a:p>
        </p:txBody>
      </p:sp>
    </p:spTree>
    <p:extLst>
      <p:ext uri="{BB962C8B-B14F-4D97-AF65-F5344CB8AC3E}">
        <p14:creationId xmlns:p14="http://schemas.microsoft.com/office/powerpoint/2010/main" val="7718355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0" y="0"/>
            <a:ext cx="9143999" cy="2185214"/>
          </a:xfrm>
          <a:prstGeom prst="rect">
            <a:avLst/>
          </a:prstGeom>
          <a:solidFill>
            <a:srgbClr val="5E4045"/>
          </a:solidFill>
        </p:spPr>
        <p:txBody>
          <a:bodyPr wrap="square" rtlCol="0">
            <a:spAutoFit/>
          </a:bodyPr>
          <a:lstStyle/>
          <a:p>
            <a:pPr algn="ctr"/>
            <a:r>
              <a:rPr lang="en-US" sz="3400" dirty="0">
                <a:solidFill>
                  <a:schemeClr val="bg1"/>
                </a:solidFill>
              </a:rPr>
              <a:t>Genesis 1.26-31</a:t>
            </a:r>
          </a:p>
          <a:p>
            <a:pPr algn="ctr"/>
            <a:r>
              <a:rPr lang="en-US" sz="3400" dirty="0">
                <a:solidFill>
                  <a:schemeClr val="bg1"/>
                </a:solidFill>
              </a:rPr>
              <a:t>We are God’s image bearers!</a:t>
            </a:r>
          </a:p>
          <a:p>
            <a:pPr algn="ctr"/>
            <a:endParaRPr lang="en-US" sz="3400" dirty="0">
              <a:solidFill>
                <a:schemeClr val="bg1"/>
              </a:solidFill>
            </a:endParaRPr>
          </a:p>
          <a:p>
            <a:pPr algn="ctr"/>
            <a:r>
              <a:rPr lang="en-US" sz="3400" dirty="0">
                <a:solidFill>
                  <a:srgbClr val="FFFF00"/>
                </a:solidFill>
              </a:rPr>
              <a:t>Devotion available at groben.com</a:t>
            </a:r>
          </a:p>
        </p:txBody>
      </p:sp>
    </p:spTree>
    <p:extLst>
      <p:ext uri="{BB962C8B-B14F-4D97-AF65-F5344CB8AC3E}">
        <p14:creationId xmlns:p14="http://schemas.microsoft.com/office/powerpoint/2010/main" val="147097846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0" y="0"/>
            <a:ext cx="7273255" cy="6894195"/>
          </a:xfrm>
          <a:prstGeom prst="rect">
            <a:avLst/>
          </a:prstGeom>
          <a:solidFill>
            <a:srgbClr val="5E4045"/>
          </a:solidFill>
        </p:spPr>
        <p:txBody>
          <a:bodyPr wrap="square" rtlCol="0">
            <a:spAutoFit/>
          </a:bodyPr>
          <a:lstStyle/>
          <a:p>
            <a:r>
              <a:rPr lang="en-US" sz="3400" dirty="0">
                <a:solidFill>
                  <a:schemeClr val="bg1"/>
                </a:solidFill>
              </a:rPr>
              <a:t>Genesis 1.29-31 NIV:  Then God said, “I give you every seed-bearing plant on the face of the whole earth and every tree that has fruit with seed in it. They will be yours for food.  And to all the beasts of the earth and all the birds in the sky and all the creatures that move along the ground—everything that has the breath of life in it—I give every green plant for food.” And it was so.  God saw all that he had made, and it was very good. And there was evening, and there was morning—the sixth day.</a:t>
            </a:r>
          </a:p>
        </p:txBody>
      </p:sp>
    </p:spTree>
    <p:extLst>
      <p:ext uri="{BB962C8B-B14F-4D97-AF65-F5344CB8AC3E}">
        <p14:creationId xmlns:p14="http://schemas.microsoft.com/office/powerpoint/2010/main" val="33365713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3" name="TextBox 2">
            <a:extLst>
              <a:ext uri="{FF2B5EF4-FFF2-40B4-BE49-F238E27FC236}">
                <a16:creationId xmlns:a16="http://schemas.microsoft.com/office/drawing/2014/main" id="{9D771626-6D7E-4D07-B07F-0AB4A6D5C6CF}"/>
              </a:ext>
            </a:extLst>
          </p:cNvPr>
          <p:cNvSpPr txBox="1"/>
          <p:nvPr/>
        </p:nvSpPr>
        <p:spPr>
          <a:xfrm>
            <a:off x="0" y="0"/>
            <a:ext cx="9144000" cy="615553"/>
          </a:xfrm>
          <a:prstGeom prst="rect">
            <a:avLst/>
          </a:prstGeom>
          <a:solidFill>
            <a:srgbClr val="5E4045"/>
          </a:solidFill>
        </p:spPr>
        <p:txBody>
          <a:bodyPr wrap="square" rtlCol="0">
            <a:spAutoFit/>
          </a:bodyPr>
          <a:lstStyle/>
          <a:p>
            <a:r>
              <a:rPr lang="en-US" sz="3400" dirty="0">
                <a:solidFill>
                  <a:schemeClr val="bg1"/>
                </a:solidFill>
              </a:rPr>
              <a:t>Genesis 1.26:  Then God said, “Let us make…”</a:t>
            </a:r>
          </a:p>
        </p:txBody>
      </p:sp>
    </p:spTree>
    <p:extLst>
      <p:ext uri="{BB962C8B-B14F-4D97-AF65-F5344CB8AC3E}">
        <p14:creationId xmlns:p14="http://schemas.microsoft.com/office/powerpoint/2010/main" val="22778511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4" name="TextBox 3">
            <a:extLst>
              <a:ext uri="{FF2B5EF4-FFF2-40B4-BE49-F238E27FC236}">
                <a16:creationId xmlns:a16="http://schemas.microsoft.com/office/drawing/2014/main" id="{976B31DF-E9EA-4559-AB2D-B89FE3C73AC2}"/>
              </a:ext>
            </a:extLst>
          </p:cNvPr>
          <p:cNvSpPr txBox="1"/>
          <p:nvPr/>
        </p:nvSpPr>
        <p:spPr>
          <a:xfrm>
            <a:off x="-1" y="0"/>
            <a:ext cx="9143999" cy="3231654"/>
          </a:xfrm>
          <a:prstGeom prst="rect">
            <a:avLst/>
          </a:prstGeom>
          <a:solidFill>
            <a:srgbClr val="5E4045"/>
          </a:solidFill>
        </p:spPr>
        <p:txBody>
          <a:bodyPr wrap="square" rtlCol="0">
            <a:spAutoFit/>
          </a:bodyPr>
          <a:lstStyle/>
          <a:p>
            <a:r>
              <a:rPr lang="en-US" sz="3400" dirty="0">
                <a:solidFill>
                  <a:schemeClr val="bg1"/>
                </a:solidFill>
              </a:rPr>
              <a:t>Genesis 1.26:  Then God said, “</a:t>
            </a:r>
            <a:r>
              <a:rPr lang="en-US" sz="3400" b="1" dirty="0">
                <a:solidFill>
                  <a:srgbClr val="FFFF00"/>
                </a:solidFill>
              </a:rPr>
              <a:t>Let us make mankind</a:t>
            </a:r>
            <a:r>
              <a:rPr lang="en-US" sz="3400" dirty="0">
                <a:solidFill>
                  <a:schemeClr val="bg1"/>
                </a:solidFill>
              </a:rPr>
              <a:t> in our image, in our likeness…”  </a:t>
            </a:r>
          </a:p>
          <a:p>
            <a:endParaRPr lang="en-US" sz="3400" dirty="0">
              <a:solidFill>
                <a:schemeClr val="bg1"/>
              </a:solidFill>
            </a:endParaRPr>
          </a:p>
          <a:p>
            <a:r>
              <a:rPr lang="en-US" sz="3400" dirty="0">
                <a:solidFill>
                  <a:schemeClr val="bg1"/>
                </a:solidFill>
              </a:rPr>
              <a:t>Genesis 1.27:  So God </a:t>
            </a:r>
            <a:r>
              <a:rPr lang="en-US" sz="3400" b="1" dirty="0">
                <a:solidFill>
                  <a:srgbClr val="FFFF00"/>
                </a:solidFill>
              </a:rPr>
              <a:t>created</a:t>
            </a:r>
            <a:r>
              <a:rPr lang="en-US" sz="3400" dirty="0">
                <a:solidFill>
                  <a:schemeClr val="bg1"/>
                </a:solidFill>
              </a:rPr>
              <a:t> mankind in his own image, in the image of God he </a:t>
            </a:r>
            <a:r>
              <a:rPr lang="en-US" sz="3400" b="1" dirty="0">
                <a:solidFill>
                  <a:srgbClr val="FFFF00"/>
                </a:solidFill>
              </a:rPr>
              <a:t>created</a:t>
            </a:r>
            <a:r>
              <a:rPr lang="en-US" sz="3400" dirty="0">
                <a:solidFill>
                  <a:schemeClr val="bg1"/>
                </a:solidFill>
              </a:rPr>
              <a:t> them; male and female he </a:t>
            </a:r>
            <a:r>
              <a:rPr lang="en-US" sz="3400" b="1" dirty="0">
                <a:solidFill>
                  <a:srgbClr val="FFFF00"/>
                </a:solidFill>
              </a:rPr>
              <a:t>created</a:t>
            </a:r>
            <a:r>
              <a:rPr lang="en-US" sz="3400" dirty="0">
                <a:solidFill>
                  <a:schemeClr val="bg1"/>
                </a:solidFill>
              </a:rPr>
              <a:t> them.  </a:t>
            </a:r>
          </a:p>
        </p:txBody>
      </p:sp>
      <p:sp>
        <p:nvSpPr>
          <p:cNvPr id="2" name="Rectangle: Rounded Corners 1">
            <a:extLst>
              <a:ext uri="{FF2B5EF4-FFF2-40B4-BE49-F238E27FC236}">
                <a16:creationId xmlns:a16="http://schemas.microsoft.com/office/drawing/2014/main" id="{53ED2D26-01B1-4451-AB53-00B9B32D2F36}"/>
              </a:ext>
            </a:extLst>
          </p:cNvPr>
          <p:cNvSpPr/>
          <p:nvPr/>
        </p:nvSpPr>
        <p:spPr>
          <a:xfrm>
            <a:off x="1711354" y="604007"/>
            <a:ext cx="4991450" cy="528507"/>
          </a:xfrm>
          <a:prstGeom prst="roundRect">
            <a:avLst/>
          </a:prstGeom>
          <a:noFill/>
          <a:ln w="63500">
            <a:solidFill>
              <a:srgbClr val="40EC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57865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3231654"/>
          </a:xfrm>
          <a:prstGeom prst="rect">
            <a:avLst/>
          </a:prstGeom>
          <a:solidFill>
            <a:srgbClr val="5E4045"/>
          </a:solidFill>
        </p:spPr>
        <p:txBody>
          <a:bodyPr wrap="square" rtlCol="0">
            <a:spAutoFit/>
          </a:bodyPr>
          <a:lstStyle/>
          <a:p>
            <a:r>
              <a:rPr lang="en-US" sz="3400" dirty="0">
                <a:solidFill>
                  <a:schemeClr val="bg1"/>
                </a:solidFill>
              </a:rPr>
              <a:t>1.28:  God blessed them and said to them...</a:t>
            </a:r>
          </a:p>
          <a:p>
            <a:endParaRPr lang="en-US" sz="3400" dirty="0">
              <a:solidFill>
                <a:schemeClr val="bg1"/>
              </a:solidFill>
            </a:endParaRPr>
          </a:p>
          <a:p>
            <a:r>
              <a:rPr lang="en-US" sz="3400" dirty="0">
                <a:solidFill>
                  <a:schemeClr val="bg1"/>
                </a:solidFill>
              </a:rPr>
              <a:t>1.29-30:  Then God said…</a:t>
            </a:r>
          </a:p>
          <a:p>
            <a:endParaRPr lang="en-US" sz="3400" dirty="0">
              <a:solidFill>
                <a:schemeClr val="bg1"/>
              </a:solidFill>
            </a:endParaRPr>
          </a:p>
          <a:p>
            <a:r>
              <a:rPr lang="en-US" sz="3400" dirty="0">
                <a:solidFill>
                  <a:schemeClr val="bg1"/>
                </a:solidFill>
              </a:rPr>
              <a:t>1.31:  God saw all that he had made, </a:t>
            </a:r>
          </a:p>
          <a:p>
            <a:pPr algn="r"/>
            <a:r>
              <a:rPr lang="en-US" sz="3400" dirty="0">
                <a:solidFill>
                  <a:schemeClr val="bg1"/>
                </a:solidFill>
              </a:rPr>
              <a:t>and </a:t>
            </a:r>
            <a:r>
              <a:rPr lang="en-US" sz="3400" b="1" dirty="0">
                <a:solidFill>
                  <a:srgbClr val="FFFF00"/>
                </a:solidFill>
              </a:rPr>
              <a:t>it was very good</a:t>
            </a:r>
            <a:r>
              <a:rPr lang="en-US" sz="3400" dirty="0">
                <a:solidFill>
                  <a:schemeClr val="bg1"/>
                </a:solidFill>
              </a:rPr>
              <a:t>. </a:t>
            </a:r>
          </a:p>
        </p:txBody>
      </p:sp>
    </p:spTree>
    <p:extLst>
      <p:ext uri="{BB962C8B-B14F-4D97-AF65-F5344CB8AC3E}">
        <p14:creationId xmlns:p14="http://schemas.microsoft.com/office/powerpoint/2010/main" val="14991398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3231654"/>
          </a:xfrm>
          <a:prstGeom prst="rect">
            <a:avLst/>
          </a:prstGeom>
          <a:solidFill>
            <a:srgbClr val="5E4045"/>
          </a:solidFill>
        </p:spPr>
        <p:txBody>
          <a:bodyPr wrap="square" rtlCol="0">
            <a:spAutoFit/>
          </a:bodyPr>
          <a:lstStyle/>
          <a:p>
            <a:r>
              <a:rPr lang="en-US" sz="3400" dirty="0">
                <a:solidFill>
                  <a:schemeClr val="bg1"/>
                </a:solidFill>
              </a:rPr>
              <a:t>Genesis 1.26:  </a:t>
            </a:r>
          </a:p>
          <a:p>
            <a:r>
              <a:rPr lang="en-US" sz="3400" dirty="0">
                <a:solidFill>
                  <a:schemeClr val="bg1"/>
                </a:solidFill>
              </a:rPr>
              <a:t>Then God said, “Let us make mankind in our image, in our likeness, </a:t>
            </a:r>
            <a:r>
              <a:rPr lang="en-US" sz="3400" b="1" u="sng" dirty="0">
                <a:solidFill>
                  <a:srgbClr val="FFFF00"/>
                </a:solidFill>
              </a:rPr>
              <a:t>so that</a:t>
            </a:r>
            <a:r>
              <a:rPr lang="en-US" sz="3400" b="1" dirty="0">
                <a:solidFill>
                  <a:srgbClr val="FFFF00"/>
                </a:solidFill>
              </a:rPr>
              <a:t> they may rule </a:t>
            </a:r>
            <a:r>
              <a:rPr lang="en-US" sz="3400" dirty="0">
                <a:solidFill>
                  <a:schemeClr val="bg1"/>
                </a:solidFill>
              </a:rPr>
              <a:t>over the fish in the sea and the birds in the sky, over the livestock and all the wild animals, and over all the creatures that move along the ground.”</a:t>
            </a:r>
          </a:p>
        </p:txBody>
      </p:sp>
    </p:spTree>
    <p:extLst>
      <p:ext uri="{BB962C8B-B14F-4D97-AF65-F5344CB8AC3E}">
        <p14:creationId xmlns:p14="http://schemas.microsoft.com/office/powerpoint/2010/main" val="9077802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1661993"/>
          </a:xfrm>
          <a:prstGeom prst="rect">
            <a:avLst/>
          </a:prstGeom>
          <a:solidFill>
            <a:srgbClr val="5E4045"/>
          </a:solidFill>
        </p:spPr>
        <p:txBody>
          <a:bodyPr wrap="square" rtlCol="0">
            <a:spAutoFit/>
          </a:bodyPr>
          <a:lstStyle/>
          <a:p>
            <a:r>
              <a:rPr lang="en-US" sz="3400" dirty="0">
                <a:solidFill>
                  <a:schemeClr val="bg1"/>
                </a:solidFill>
              </a:rPr>
              <a:t>Genesis 1.26:  </a:t>
            </a:r>
          </a:p>
          <a:p>
            <a:r>
              <a:rPr lang="en-US" sz="3400" dirty="0">
                <a:solidFill>
                  <a:schemeClr val="bg1"/>
                </a:solidFill>
              </a:rPr>
              <a:t>Then God said, “Let us make mankind in our image, in our likeness, </a:t>
            </a:r>
            <a:r>
              <a:rPr lang="en-US" sz="3400" b="1" dirty="0">
                <a:solidFill>
                  <a:srgbClr val="FFFF00"/>
                </a:solidFill>
              </a:rPr>
              <a:t>so that they may </a:t>
            </a:r>
            <a:r>
              <a:rPr lang="en-US" sz="3400" b="1" u="sng" dirty="0">
                <a:solidFill>
                  <a:srgbClr val="FFFF00"/>
                </a:solidFill>
              </a:rPr>
              <a:t>rule</a:t>
            </a:r>
            <a:r>
              <a:rPr lang="en-US" sz="3400" b="1" dirty="0">
                <a:solidFill>
                  <a:srgbClr val="FFFF00"/>
                </a:solidFill>
              </a:rPr>
              <a:t>.</a:t>
            </a:r>
            <a:r>
              <a:rPr lang="en-US" sz="3400" dirty="0">
                <a:solidFill>
                  <a:schemeClr val="bg1"/>
                </a:solidFill>
              </a:rPr>
              <a:t>..”</a:t>
            </a:r>
          </a:p>
        </p:txBody>
      </p:sp>
      <p:sp>
        <p:nvSpPr>
          <p:cNvPr id="4" name="TextBox 3">
            <a:extLst>
              <a:ext uri="{FF2B5EF4-FFF2-40B4-BE49-F238E27FC236}">
                <a16:creationId xmlns:a16="http://schemas.microsoft.com/office/drawing/2014/main" id="{703250DD-6D9F-41B8-A647-A0767E62C238}"/>
              </a:ext>
            </a:extLst>
          </p:cNvPr>
          <p:cNvSpPr txBox="1"/>
          <p:nvPr/>
        </p:nvSpPr>
        <p:spPr>
          <a:xfrm>
            <a:off x="4840448" y="1661993"/>
            <a:ext cx="4303553" cy="5232202"/>
          </a:xfrm>
          <a:prstGeom prst="rect">
            <a:avLst/>
          </a:prstGeom>
          <a:solidFill>
            <a:srgbClr val="5E4045"/>
          </a:solidFill>
        </p:spPr>
        <p:txBody>
          <a:bodyPr wrap="square" rtlCol="0">
            <a:spAutoFit/>
          </a:bodyPr>
          <a:lstStyle/>
          <a:p>
            <a:endParaRPr lang="en-US" sz="3400" dirty="0">
              <a:solidFill>
                <a:schemeClr val="bg1"/>
              </a:solidFill>
              <a:sym typeface="Wingdings 2" panose="05020102010507070707" pitchFamily="18" charset="2"/>
            </a:endParaRPr>
          </a:p>
          <a:p>
            <a:pPr algn="r"/>
            <a:r>
              <a:rPr lang="en-US" sz="3400" dirty="0">
                <a:solidFill>
                  <a:schemeClr val="bg1"/>
                </a:solidFill>
                <a:sym typeface="Wingdings 2" panose="05020102010507070707" pitchFamily="18" charset="2"/>
              </a:rPr>
              <a:t>in God’s name</a:t>
            </a:r>
          </a:p>
          <a:p>
            <a:pPr algn="r"/>
            <a:r>
              <a:rPr lang="en-US" sz="3400" dirty="0">
                <a:solidFill>
                  <a:schemeClr val="bg1"/>
                </a:solidFill>
                <a:sym typeface="Wingdings 2" panose="05020102010507070707" pitchFamily="18" charset="2"/>
              </a:rPr>
              <a:t>as God’s image bearers</a:t>
            </a:r>
          </a:p>
          <a:p>
            <a:pPr algn="r"/>
            <a:endParaRPr lang="en-US" dirty="0">
              <a:solidFill>
                <a:schemeClr val="bg1"/>
              </a:solidFill>
              <a:sym typeface="Wingdings 2" panose="05020102010507070707" pitchFamily="18" charset="2"/>
            </a:endParaRPr>
          </a:p>
          <a:p>
            <a:r>
              <a:rPr lang="en-US" sz="3400" dirty="0">
                <a:solidFill>
                  <a:schemeClr val="bg1"/>
                </a:solidFill>
                <a:sym typeface="Wingdings 2" panose="05020102010507070707" pitchFamily="18" charset="2"/>
              </a:rPr>
              <a:t> </a:t>
            </a:r>
            <a:r>
              <a:rPr lang="en-US" sz="3400" dirty="0">
                <a:solidFill>
                  <a:schemeClr val="bg1"/>
                </a:solidFill>
              </a:rPr>
              <a:t>by God’s authority</a:t>
            </a:r>
          </a:p>
          <a:p>
            <a:r>
              <a:rPr lang="en-US" sz="3400" dirty="0">
                <a:solidFill>
                  <a:schemeClr val="bg1"/>
                </a:solidFill>
                <a:sym typeface="Wingdings 2" panose="05020102010507070707" pitchFamily="18" charset="2"/>
              </a:rPr>
              <a:t> </a:t>
            </a:r>
            <a:r>
              <a:rPr lang="en-US" sz="3400" dirty="0">
                <a:solidFill>
                  <a:schemeClr val="bg1"/>
                </a:solidFill>
              </a:rPr>
              <a:t>by God’s will</a:t>
            </a:r>
          </a:p>
          <a:p>
            <a:r>
              <a:rPr lang="en-US" sz="3400" dirty="0">
                <a:solidFill>
                  <a:schemeClr val="bg1"/>
                </a:solidFill>
                <a:sym typeface="Wingdings 2" panose="05020102010507070707" pitchFamily="18" charset="2"/>
              </a:rPr>
              <a:t> </a:t>
            </a:r>
            <a:r>
              <a:rPr lang="en-US" sz="3400" dirty="0">
                <a:solidFill>
                  <a:schemeClr val="bg1"/>
                </a:solidFill>
              </a:rPr>
              <a:t>by God’s direction</a:t>
            </a:r>
          </a:p>
          <a:p>
            <a:r>
              <a:rPr lang="en-US" sz="3400" dirty="0">
                <a:solidFill>
                  <a:schemeClr val="bg1"/>
                </a:solidFill>
                <a:sym typeface="Wingdings 2" panose="05020102010507070707" pitchFamily="18" charset="2"/>
              </a:rPr>
              <a:t> </a:t>
            </a:r>
            <a:r>
              <a:rPr lang="en-US" sz="3400" dirty="0">
                <a:solidFill>
                  <a:schemeClr val="bg1"/>
                </a:solidFill>
              </a:rPr>
              <a:t>for God’s glory</a:t>
            </a:r>
          </a:p>
          <a:p>
            <a:endParaRPr lang="en-US" sz="3400" dirty="0">
              <a:solidFill>
                <a:schemeClr val="bg1"/>
              </a:solidFill>
            </a:endParaRPr>
          </a:p>
          <a:p>
            <a:pPr algn="r"/>
            <a:r>
              <a:rPr lang="en-US" sz="3400" dirty="0">
                <a:solidFill>
                  <a:schemeClr val="bg1"/>
                </a:solidFill>
              </a:rPr>
              <a:t>bless not exploit</a:t>
            </a:r>
          </a:p>
          <a:p>
            <a:pPr algn="r"/>
            <a:endParaRPr lang="en-US" sz="1000" dirty="0">
              <a:solidFill>
                <a:schemeClr val="bg1"/>
              </a:solidFill>
            </a:endParaRPr>
          </a:p>
        </p:txBody>
      </p:sp>
      <p:cxnSp>
        <p:nvCxnSpPr>
          <p:cNvPr id="5" name="Straight Arrow Connector 4">
            <a:extLst>
              <a:ext uri="{FF2B5EF4-FFF2-40B4-BE49-F238E27FC236}">
                <a16:creationId xmlns:a16="http://schemas.microsoft.com/office/drawing/2014/main" id="{7D641542-0D98-4850-B3EB-452A20063C8E}"/>
              </a:ext>
            </a:extLst>
          </p:cNvPr>
          <p:cNvCxnSpPr>
            <a:cxnSpLocks/>
          </p:cNvCxnSpPr>
          <p:nvPr/>
        </p:nvCxnSpPr>
        <p:spPr>
          <a:xfrm>
            <a:off x="7369728" y="1661993"/>
            <a:ext cx="0" cy="51914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302388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F4A968-43C2-4C7E-A397-E0387C830A64}"/>
              </a:ext>
            </a:extLst>
          </p:cNvPr>
          <p:cNvPicPr>
            <a:picLocks noChangeAspect="1"/>
          </p:cNvPicPr>
          <p:nvPr/>
        </p:nvPicPr>
        <p:blipFill rotWithShape="1">
          <a:blip r:embed="rId2">
            <a:extLst>
              <a:ext uri="{28A0092B-C50C-407E-A947-70E740481C1C}">
                <a14:useLocalDpi xmlns:a14="http://schemas.microsoft.com/office/drawing/2010/main" val="0"/>
              </a:ext>
            </a:extLst>
          </a:blip>
          <a:srcRect l="3865" r="3"/>
          <a:stretch/>
        </p:blipFill>
        <p:spPr>
          <a:xfrm>
            <a:off x="0" y="0"/>
            <a:ext cx="9144000" cy="6858000"/>
          </a:xfrm>
          <a:prstGeom prst="rect">
            <a:avLst/>
          </a:prstGeom>
        </p:spPr>
      </p:pic>
      <p:sp>
        <p:nvSpPr>
          <p:cNvPr id="2" name="TextBox 1">
            <a:extLst>
              <a:ext uri="{FF2B5EF4-FFF2-40B4-BE49-F238E27FC236}">
                <a16:creationId xmlns:a16="http://schemas.microsoft.com/office/drawing/2014/main" id="{2C7917E0-DFB8-4F16-96AB-E3997DCC9568}"/>
              </a:ext>
            </a:extLst>
          </p:cNvPr>
          <p:cNvSpPr txBox="1"/>
          <p:nvPr/>
        </p:nvSpPr>
        <p:spPr>
          <a:xfrm>
            <a:off x="-1" y="0"/>
            <a:ext cx="9143999" cy="2708434"/>
          </a:xfrm>
          <a:prstGeom prst="rect">
            <a:avLst/>
          </a:prstGeom>
          <a:solidFill>
            <a:srgbClr val="5E4045"/>
          </a:solidFill>
        </p:spPr>
        <p:txBody>
          <a:bodyPr wrap="square" rtlCol="0">
            <a:spAutoFit/>
          </a:bodyPr>
          <a:lstStyle/>
          <a:p>
            <a:r>
              <a:rPr lang="en-US" sz="3400" dirty="0">
                <a:solidFill>
                  <a:schemeClr val="bg1"/>
                </a:solidFill>
              </a:rPr>
              <a:t>Genesis 1.28:  God blessed them and said to them, “</a:t>
            </a:r>
            <a:r>
              <a:rPr lang="en-US" sz="3400" b="1" dirty="0">
                <a:solidFill>
                  <a:srgbClr val="FFFF00"/>
                </a:solidFill>
              </a:rPr>
              <a:t>Be fruitful </a:t>
            </a:r>
            <a:r>
              <a:rPr lang="en-US" sz="3400" dirty="0">
                <a:solidFill>
                  <a:schemeClr val="bg1"/>
                </a:solidFill>
              </a:rPr>
              <a:t>and </a:t>
            </a:r>
            <a:r>
              <a:rPr lang="en-US" sz="3400" b="1" dirty="0">
                <a:solidFill>
                  <a:srgbClr val="FFFF00"/>
                </a:solidFill>
              </a:rPr>
              <a:t>increase in number</a:t>
            </a:r>
            <a:r>
              <a:rPr lang="en-US" sz="3400" dirty="0">
                <a:solidFill>
                  <a:schemeClr val="bg1"/>
                </a:solidFill>
              </a:rPr>
              <a:t>; fill the earth and subdue it. Rule over the fish in the sea and the birds in the sky and over every living creature that moves on the ground.”</a:t>
            </a:r>
          </a:p>
        </p:txBody>
      </p:sp>
    </p:spTree>
    <p:extLst>
      <p:ext uri="{BB962C8B-B14F-4D97-AF65-F5344CB8AC3E}">
        <p14:creationId xmlns:p14="http://schemas.microsoft.com/office/powerpoint/2010/main" val="17697208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408</TotalTime>
  <Words>981</Words>
  <Application>Microsoft Office PowerPoint</Application>
  <PresentationFormat>On-screen Show (4:3)</PresentationFormat>
  <Paragraphs>91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18</cp:revision>
  <dcterms:created xsi:type="dcterms:W3CDTF">2020-06-20T10:29:57Z</dcterms:created>
  <dcterms:modified xsi:type="dcterms:W3CDTF">2020-07-06T10:50:32Z</dcterms:modified>
</cp:coreProperties>
</file>